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13"/>
  </p:notesMasterIdLst>
  <p:sldIdLst>
    <p:sldId id="2832" r:id="rId6"/>
    <p:sldId id="354" r:id="rId7"/>
    <p:sldId id="279" r:id="rId8"/>
    <p:sldId id="353" r:id="rId9"/>
    <p:sldId id="2833" r:id="rId10"/>
    <p:sldId id="2834" r:id="rId11"/>
    <p:sldId id="321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Felipe Sierra Figueroa" initials="IFSF" lastIdx="1" clrIdx="0">
    <p:extLst>
      <p:ext uri="{19B8F6BF-5375-455C-9EA6-DF929625EA0E}">
        <p15:presenceInfo xmlns:p15="http://schemas.microsoft.com/office/powerpoint/2012/main" userId="S::ISIERRA@proteccion.com.co::657fe8b1-f66e-4be5-bc92-86a77c5aa3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5099B-BE92-49D0-B383-6F38C4531A1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8F51C-8FF6-416E-BE3F-79E3C28649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6034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11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320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802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08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1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27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573B9-D45A-4B75-829D-0F827BBB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24AEFA-311A-4FA1-BB31-67724D1FF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715DA8-75F6-4AF4-8D06-5738495C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9E5123-81F6-472D-9D09-5CD0A0BD3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E5DCCC-A2C8-4FBB-9E8E-FF309552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912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2B60A-6667-4920-825F-8616FA7A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9ACFC8A-9CF8-4B4E-B9F2-084DE1455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D881E4-EF08-47E8-94EC-DD0B79C9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186620-7466-42EE-87B9-6E93BF1DF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8DE531-449C-4992-A07E-78DFCA48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304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9EC4887-0789-4F9A-8D02-1F415E2D0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2C821E-9290-4CEE-A8DD-C61E95ABD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15CC09-F64A-41D5-A955-C1EEEE17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9705A9-549F-44FD-BC69-67E1158E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7162E4-73A4-457A-B22D-1BA0CD73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718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C Baobab" type="title">
  <p:cSld name="CC Baobab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logo protecci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800" y="400368"/>
            <a:ext cx="1182600" cy="2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 rot="-5400000">
            <a:off x="-418667" y="497767"/>
            <a:ext cx="6699835" cy="586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095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1_Diseño personalizado 2 1">
    <p:bg>
      <p:bgPr>
        <a:solidFill>
          <a:srgbClr val="0033A0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 descr="logo protecci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800" y="400368"/>
            <a:ext cx="1182600" cy="209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5983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C Baobab" type="title">
  <p:cSld name="CC Baobab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logo protecci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800" y="400368"/>
            <a:ext cx="1182600" cy="2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 rot="-5400000">
            <a:off x="-418667" y="497767"/>
            <a:ext cx="6699835" cy="586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3245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7572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598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163D7-A088-47D2-8342-D2D8E634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3A4955-2A98-4A2B-93BA-684F320A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15E811-C70D-4637-B76B-58A9C21AA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5FAB92-CBCA-4D85-A70E-FF8261C3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45F6CE-A5BB-4317-B3AB-99FAE2CA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577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030CC-B768-40D6-A644-FDF99C9C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5E595F-580E-47D3-A984-A2FB822BF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15080F-0EA0-495B-B57D-1615A7B9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593E56-A781-43BF-8027-F3A79D6E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D2758F-59BA-4024-96F1-63184AFC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745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15FF4-4CE3-44F1-A5F6-4F70B3ED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926479-6329-421B-8FF6-7BB8C5D51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495630-EA60-4E67-82DE-6EE21B54C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E97A11-E758-4355-A3B9-B22044D0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1DAA1F-B65D-4B9B-99CF-27F9D9E6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459ABA-FC8F-4EDB-A2D7-DD1FFFA7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821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278CA-DCFB-46E6-B9A4-DA5911E0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0F28B6-F34F-48CB-88B6-A70350254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189BE9-46C6-43C8-8DBB-34EB0613B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E69C7B-9860-4779-8056-0F7BC94F1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11C1C3-8DCF-474F-96C4-64B459A0C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8C9F91B-717D-4FC0-A9AC-F729784C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AE029B6-1AC6-418F-9ED3-04070B2D3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B64E5F7-3EE3-41F5-A9F9-79317669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6785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BA2F4-9A67-4D9C-9D59-8EC5AAC5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FF9D25-04BA-47F0-812E-BCFD3480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40DFC3-5F38-44DF-A5A8-81CABAA0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2395E7-58DE-4FB0-8066-9F1827F3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925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DF0888-8B21-43F6-B492-3D097AB7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C9BE5B0-4286-44BD-976F-AFFD351A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2F360A-FE55-45E1-91BD-0133002F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065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91CD3-B294-4199-A800-40773B40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918072-F454-4508-B842-8FF3BB1E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7E9007-12F0-4103-A107-FCD318042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81CA1C-7447-4950-AF5A-D60222646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D95F6A-2B9F-4444-AA61-B81735E4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64E354-4A05-41AD-AA5D-1BFAA913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632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D136E-31FE-489A-894B-EAD3CCE6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DB35F2-7A97-4081-9330-6FD8E8DDC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3D6CE0-1BF1-416A-94F5-CD01540A2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E02587-50A8-478B-964F-6F615D92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16987C-B418-40AE-80DB-5C284817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4367FC-4C75-4FDA-8AAE-22517E10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412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3AAB5CA-3DEC-4B46-B95A-03E08441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89D272-97D0-4AFF-B1AC-5B175371C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F85A54-7663-433C-9249-8C7E106C1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55C40-132D-46E6-8ABC-826D7205A702}" type="datetimeFigureOut">
              <a:rPr lang="es-CO" smtClean="0"/>
              <a:t>25/02/2021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ACE022-A332-48E0-ADEF-15C7C6F7B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60E7ED-94C8-4D85-8541-1C875431A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177FA-731D-4954-8809-4B0B25A4F3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007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8659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github.com/jnaran24/Prueba-Tecnic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3E829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5ACE9FE-8D17-4CBA-A0F6-0A8D5770D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4351475"/>
            <a:ext cx="6524625" cy="1971675"/>
          </a:xfrm>
          <a:prstGeom prst="rect">
            <a:avLst/>
          </a:prstGeom>
        </p:spPr>
      </p:pic>
      <p:sp>
        <p:nvSpPr>
          <p:cNvPr id="422" name="Google Shape;422;p41"/>
          <p:cNvSpPr txBox="1"/>
          <p:nvPr/>
        </p:nvSpPr>
        <p:spPr>
          <a:xfrm>
            <a:off x="6096000" y="4107359"/>
            <a:ext cx="5300647" cy="2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R="33866" defTabSz="1219170">
              <a:lnSpc>
                <a:spcPct val="70000"/>
              </a:lnSpc>
              <a:buClr>
                <a:srgbClr val="53585F"/>
              </a:buClr>
              <a:buSzPts val="3800"/>
            </a:pPr>
            <a:r>
              <a:rPr lang="es-CO" sz="4000" b="1" kern="0" dirty="0">
                <a:solidFill>
                  <a:srgbClr val="0032A0"/>
                </a:solidFill>
                <a:latin typeface="Arial"/>
                <a:ea typeface="Arial"/>
                <a:cs typeface="Arial"/>
                <a:sym typeface="Arial"/>
              </a:rPr>
              <a:t>Sustentación Test</a:t>
            </a:r>
            <a:endParaRPr lang="es" sz="4000" b="1" kern="0" dirty="0">
              <a:solidFill>
                <a:srgbClr val="0032A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s-CO" sz="2000" kern="0" dirty="0">
                <a:solidFill>
                  <a:srgbClr val="00A2FF"/>
                </a:solidFill>
                <a:latin typeface="Arial"/>
                <a:ea typeface="Arial"/>
                <a:cs typeface="Arial"/>
                <a:sym typeface="Arial"/>
              </a:rPr>
              <a:t>Juan Camilo Naranjo Marín</a:t>
            </a:r>
            <a:endParaRPr lang="es-CO" sz="2000" b="1" kern="0" dirty="0">
              <a:solidFill>
                <a:srgbClr val="00A2FF"/>
              </a:solidFill>
              <a:highlight>
                <a:srgbClr val="00A2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1"/>
          <p:cNvSpPr/>
          <p:nvPr/>
        </p:nvSpPr>
        <p:spPr>
          <a:xfrm>
            <a:off x="6177801" y="4625940"/>
            <a:ext cx="3498000" cy="1004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863611-A8D4-4ADB-8958-94A628BF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450" y="6546159"/>
            <a:ext cx="1733550" cy="295275"/>
          </a:xfrm>
          <a:prstGeom prst="rect">
            <a:avLst/>
          </a:prstGeom>
        </p:spPr>
      </p:pic>
      <p:pic>
        <p:nvPicPr>
          <p:cNvPr id="12" name="Google Shape;130;p25">
            <a:extLst>
              <a:ext uri="{FF2B5EF4-FFF2-40B4-BE49-F238E27FC236}">
                <a16:creationId xmlns:a16="http://schemas.microsoft.com/office/drawing/2014/main" id="{93C777DB-2AC0-4C77-B5ED-612514D3029C}"/>
              </a:ext>
            </a:extLst>
          </p:cNvPr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61809" y="1697932"/>
            <a:ext cx="6336963" cy="5143502"/>
          </a:xfrm>
          <a:prstGeom prst="snip2DiagRect">
            <a:avLst>
              <a:gd name="adj1" fmla="val 0"/>
              <a:gd name="adj2" fmla="val 42628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620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3E829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"/>
          <p:cNvSpPr/>
          <p:nvPr/>
        </p:nvSpPr>
        <p:spPr>
          <a:xfrm rot="8100000">
            <a:off x="1942871" y="105102"/>
            <a:ext cx="4384628" cy="4384628"/>
          </a:xfrm>
          <a:prstGeom prst="teardrop">
            <a:avLst>
              <a:gd name="adj" fmla="val 100000"/>
            </a:avLst>
          </a:prstGeom>
          <a:solidFill>
            <a:srgbClr val="0032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2655769" y="260108"/>
            <a:ext cx="2958800" cy="4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8200"/>
            </a:pPr>
            <a:r>
              <a:rPr lang="es" sz="24266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266" b="1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3" descr="Imagen que contiene tabla, flor, ventana, florero&#10;&#10;Descripción generada automáticamente">
            <a:extLst>
              <a:ext uri="{FF2B5EF4-FFF2-40B4-BE49-F238E27FC236}">
                <a16:creationId xmlns:a16="http://schemas.microsoft.com/office/drawing/2014/main" id="{F289FE3A-75A0-482D-97CF-D1B00ECC7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48452" y="950667"/>
            <a:ext cx="7967554" cy="53568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96AE34E-CAF7-4103-B757-6C7DB1E1C84C}"/>
              </a:ext>
            </a:extLst>
          </p:cNvPr>
          <p:cNvSpPr/>
          <p:nvPr/>
        </p:nvSpPr>
        <p:spPr>
          <a:xfrm>
            <a:off x="6573300" y="2729552"/>
            <a:ext cx="55833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s-CO" b="1" kern="0" dirty="0">
                <a:solidFill>
                  <a:srgbClr val="00A2FF"/>
                </a:solidFill>
                <a:ea typeface="Arial"/>
                <a:cs typeface="Arial"/>
                <a:sym typeface="Arial"/>
              </a:rPr>
              <a:t>Lenguaje de programación Python para procesamiento de imágenes</a:t>
            </a:r>
          </a:p>
          <a:p>
            <a:pPr marL="571500" indent="-57150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s-CO" sz="3600" b="1" kern="0" dirty="0">
              <a:solidFill>
                <a:srgbClr val="00A2FF"/>
              </a:solidFill>
              <a:highlight>
                <a:srgbClr val="00A2FF"/>
              </a:highlight>
              <a:ea typeface="Arial"/>
              <a:cs typeface="Arial"/>
              <a:sym typeface="Arial"/>
            </a:endParaRP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Librerías propias del lenguaje para el de manejo de imágenes, tiempo, </a:t>
            </a:r>
            <a:r>
              <a:rPr lang="es-CO" b="1" kern="0" dirty="0" err="1">
                <a:solidFill>
                  <a:srgbClr val="00A2FF"/>
                </a:solidFill>
                <a:cs typeface="Arial"/>
                <a:sym typeface="Arial"/>
              </a:rPr>
              <a:t>random</a:t>
            </a: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, manejo de listas, sistema operativo, entre otros</a:t>
            </a:r>
          </a:p>
        </p:txBody>
      </p:sp>
      <p:sp>
        <p:nvSpPr>
          <p:cNvPr id="8" name="Google Shape;422;p41">
            <a:extLst>
              <a:ext uri="{FF2B5EF4-FFF2-40B4-BE49-F238E27FC236}">
                <a16:creationId xmlns:a16="http://schemas.microsoft.com/office/drawing/2014/main" id="{0613748C-DA17-4523-BB93-1A7EB6F87798}"/>
              </a:ext>
            </a:extLst>
          </p:cNvPr>
          <p:cNvSpPr txBox="1"/>
          <p:nvPr/>
        </p:nvSpPr>
        <p:spPr>
          <a:xfrm>
            <a:off x="6573300" y="186503"/>
            <a:ext cx="5286384" cy="2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R="33866" defTabSz="1219170">
              <a:lnSpc>
                <a:spcPct val="70000"/>
              </a:lnSpc>
              <a:buClr>
                <a:srgbClr val="53585F"/>
              </a:buClr>
              <a:buSzPts val="3800"/>
            </a:pPr>
            <a:r>
              <a:rPr lang="es-CO" sz="4000" b="1" kern="0" dirty="0">
                <a:solidFill>
                  <a:srgbClr val="0032A0"/>
                </a:solidFill>
                <a:latin typeface="Arial"/>
                <a:ea typeface="Arial"/>
                <a:cs typeface="Arial"/>
                <a:sym typeface="Arial"/>
              </a:rPr>
              <a:t>Tecnología utilizada</a:t>
            </a:r>
            <a:endParaRPr lang="es-CO" sz="2000" b="1" kern="0" dirty="0">
              <a:solidFill>
                <a:srgbClr val="00A2FF"/>
              </a:solidFill>
              <a:highlight>
                <a:srgbClr val="00A2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25;p41">
            <a:extLst>
              <a:ext uri="{FF2B5EF4-FFF2-40B4-BE49-F238E27FC236}">
                <a16:creationId xmlns:a16="http://schemas.microsoft.com/office/drawing/2014/main" id="{82089248-F569-4A5E-A8DE-40579E838509}"/>
              </a:ext>
            </a:extLst>
          </p:cNvPr>
          <p:cNvSpPr/>
          <p:nvPr/>
        </p:nvSpPr>
        <p:spPr>
          <a:xfrm>
            <a:off x="6655100" y="850267"/>
            <a:ext cx="3498000" cy="1004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433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3E829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603468" y="596965"/>
            <a:ext cx="6699835" cy="63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1"/>
          <p:cNvSpPr txBox="1"/>
          <p:nvPr/>
        </p:nvSpPr>
        <p:spPr>
          <a:xfrm>
            <a:off x="6573300" y="623233"/>
            <a:ext cx="5286384" cy="2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R="33866" defTabSz="1219170">
              <a:lnSpc>
                <a:spcPct val="70000"/>
              </a:lnSpc>
              <a:buClr>
                <a:srgbClr val="53585F"/>
              </a:buClr>
              <a:buSzPts val="3800"/>
            </a:pPr>
            <a:r>
              <a:rPr lang="es-CO" sz="4000" b="1" kern="0" dirty="0">
                <a:solidFill>
                  <a:srgbClr val="0032A0"/>
                </a:solidFill>
                <a:latin typeface="Arial"/>
                <a:ea typeface="Arial"/>
                <a:cs typeface="Arial"/>
                <a:sym typeface="Arial"/>
              </a:rPr>
              <a:t>Rendimiento y optimización de recursos</a:t>
            </a:r>
            <a:endParaRPr lang="es-CO" sz="2000" b="1" kern="0" dirty="0">
              <a:solidFill>
                <a:srgbClr val="00A2FF"/>
              </a:solidFill>
              <a:highlight>
                <a:srgbClr val="00A2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1"/>
          <p:cNvSpPr/>
          <p:nvPr/>
        </p:nvSpPr>
        <p:spPr>
          <a:xfrm rot="8100000">
            <a:off x="153334" y="120802"/>
            <a:ext cx="4384628" cy="4384628"/>
          </a:xfrm>
          <a:prstGeom prst="teardrop">
            <a:avLst>
              <a:gd name="adj" fmla="val 100000"/>
            </a:avLst>
          </a:prstGeom>
          <a:solidFill>
            <a:srgbClr val="0032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866232" y="275808"/>
            <a:ext cx="2958800" cy="4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8200"/>
            </a:pPr>
            <a:r>
              <a:rPr lang="es" sz="24266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266" b="1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1"/>
          <p:cNvSpPr/>
          <p:nvPr/>
        </p:nvSpPr>
        <p:spPr>
          <a:xfrm>
            <a:off x="6655100" y="850267"/>
            <a:ext cx="3498000" cy="1004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3473734"/>
            <a:ext cx="7036345" cy="38877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135A24B-188E-4EAE-A957-2C724FC0E267}"/>
              </a:ext>
            </a:extLst>
          </p:cNvPr>
          <p:cNvSpPr/>
          <p:nvPr/>
        </p:nvSpPr>
        <p:spPr>
          <a:xfrm>
            <a:off x="6096000" y="3199600"/>
            <a:ext cx="59502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s-CO" b="1" kern="0" dirty="0">
                <a:solidFill>
                  <a:srgbClr val="00A2FF"/>
                </a:solidFill>
                <a:ea typeface="Arial"/>
                <a:cs typeface="Arial"/>
                <a:sym typeface="Arial"/>
              </a:rPr>
              <a:t>Uso de listas para almacenar grandes cantidades de imágenes</a:t>
            </a:r>
          </a:p>
          <a:p>
            <a:pPr marL="571500" indent="-57150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s-CO" sz="3600" b="1" kern="0" dirty="0">
              <a:solidFill>
                <a:srgbClr val="00A2FF"/>
              </a:solidFill>
              <a:highlight>
                <a:srgbClr val="00A2FF"/>
              </a:highlight>
              <a:ea typeface="Arial"/>
              <a:cs typeface="Arial"/>
              <a:sym typeface="Arial"/>
            </a:endParaRP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Optimización del recurso de almacenamiento eliminando las imágenes cargadas inicialmente sin el formato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3E829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633746" y="50279"/>
            <a:ext cx="8449284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5"/>
          <p:cNvSpPr/>
          <p:nvPr/>
        </p:nvSpPr>
        <p:spPr>
          <a:xfrm rot="8100000">
            <a:off x="40854" y="1565286"/>
            <a:ext cx="4384628" cy="4384628"/>
          </a:xfrm>
          <a:prstGeom prst="teardrop">
            <a:avLst>
              <a:gd name="adj" fmla="val 100000"/>
            </a:avLst>
          </a:prstGeom>
          <a:solidFill>
            <a:srgbClr val="0032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753752" y="1720292"/>
            <a:ext cx="2958800" cy="4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8200"/>
            </a:pPr>
            <a:r>
              <a:rPr lang="es" sz="24266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266" b="1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22;p41">
            <a:extLst>
              <a:ext uri="{FF2B5EF4-FFF2-40B4-BE49-F238E27FC236}">
                <a16:creationId xmlns:a16="http://schemas.microsoft.com/office/drawing/2014/main" id="{C5514540-128B-42EC-8046-CDE1951470FF}"/>
              </a:ext>
            </a:extLst>
          </p:cNvPr>
          <p:cNvSpPr txBox="1"/>
          <p:nvPr/>
        </p:nvSpPr>
        <p:spPr>
          <a:xfrm>
            <a:off x="4731224" y="657199"/>
            <a:ext cx="5763684" cy="2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R="33866" defTabSz="1219170">
              <a:lnSpc>
                <a:spcPct val="70000"/>
              </a:lnSpc>
              <a:buClr>
                <a:srgbClr val="53585F"/>
              </a:buClr>
              <a:buSzPts val="3800"/>
            </a:pPr>
            <a:r>
              <a:rPr lang="es-CO" sz="4000" b="1" kern="0" dirty="0">
                <a:solidFill>
                  <a:srgbClr val="0032A0"/>
                </a:solidFill>
                <a:latin typeface="Arial"/>
                <a:ea typeface="Arial"/>
                <a:cs typeface="Arial"/>
                <a:sym typeface="Arial"/>
              </a:rPr>
              <a:t>Índice de deuda técnica</a:t>
            </a:r>
            <a:endParaRPr lang="es-CO" sz="2000" b="1" kern="0" dirty="0">
              <a:solidFill>
                <a:srgbClr val="00A2FF"/>
              </a:solidFill>
              <a:highlight>
                <a:srgbClr val="00A2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25;p41">
            <a:extLst>
              <a:ext uri="{FF2B5EF4-FFF2-40B4-BE49-F238E27FC236}">
                <a16:creationId xmlns:a16="http://schemas.microsoft.com/office/drawing/2014/main" id="{4895AF31-84BC-496B-8475-2248044EEC90}"/>
              </a:ext>
            </a:extLst>
          </p:cNvPr>
          <p:cNvSpPr/>
          <p:nvPr/>
        </p:nvSpPr>
        <p:spPr>
          <a:xfrm>
            <a:off x="4799006" y="884233"/>
            <a:ext cx="3498000" cy="1004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7C23D9C-BD64-42B1-8EE8-36182837CC21}"/>
              </a:ext>
            </a:extLst>
          </p:cNvPr>
          <p:cNvSpPr/>
          <p:nvPr/>
        </p:nvSpPr>
        <p:spPr>
          <a:xfrm>
            <a:off x="4294106" y="3095999"/>
            <a:ext cx="62008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Se utiliza el índice de cobertura generado por la herramienta </a:t>
            </a:r>
            <a:r>
              <a:rPr lang="es-CO" b="1" kern="0" dirty="0" err="1">
                <a:solidFill>
                  <a:srgbClr val="00A2FF"/>
                </a:solidFill>
                <a:cs typeface="Arial"/>
                <a:sym typeface="Arial"/>
              </a:rPr>
              <a:t>Coverage</a:t>
            </a: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 para un reporte completo del total del código utilizado</a:t>
            </a: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s-CO" b="1" kern="0" dirty="0">
              <a:solidFill>
                <a:srgbClr val="00A2FF"/>
              </a:solidFill>
              <a:cs typeface="Arial"/>
              <a:sym typeface="Arial"/>
            </a:endParaRP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Se obtiene un 86% de cobertura, lo cual nos da confiabilidad y posibles mejoras a futuro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6150EE-09F2-4AFE-97E1-C77D2DE2B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751" y="5189064"/>
            <a:ext cx="4495114" cy="12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4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3E829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"/>
          <p:cNvSpPr/>
          <p:nvPr/>
        </p:nvSpPr>
        <p:spPr>
          <a:xfrm rot="8100000">
            <a:off x="7780561" y="1273738"/>
            <a:ext cx="4384628" cy="4384628"/>
          </a:xfrm>
          <a:prstGeom prst="teardrop">
            <a:avLst>
              <a:gd name="adj" fmla="val 100000"/>
            </a:avLst>
          </a:prstGeom>
          <a:solidFill>
            <a:srgbClr val="0032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8493459" y="1428744"/>
            <a:ext cx="2958800" cy="4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8200"/>
            </a:pPr>
            <a:r>
              <a:rPr lang="es" sz="24266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266" b="1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22;p41">
            <a:extLst>
              <a:ext uri="{FF2B5EF4-FFF2-40B4-BE49-F238E27FC236}">
                <a16:creationId xmlns:a16="http://schemas.microsoft.com/office/drawing/2014/main" id="{C5514540-128B-42EC-8046-CDE1951470FF}"/>
              </a:ext>
            </a:extLst>
          </p:cNvPr>
          <p:cNvSpPr txBox="1"/>
          <p:nvPr/>
        </p:nvSpPr>
        <p:spPr>
          <a:xfrm>
            <a:off x="623049" y="36325"/>
            <a:ext cx="5763684" cy="2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R="33866" defTabSz="1219170">
              <a:lnSpc>
                <a:spcPct val="70000"/>
              </a:lnSpc>
              <a:buClr>
                <a:srgbClr val="53585F"/>
              </a:buClr>
              <a:buSzPts val="3800"/>
            </a:pPr>
            <a:r>
              <a:rPr lang="es-CO" sz="4000" b="1" kern="0" dirty="0">
                <a:solidFill>
                  <a:srgbClr val="0032A0"/>
                </a:solidFill>
                <a:latin typeface="Arial"/>
                <a:ea typeface="Arial"/>
                <a:cs typeface="Arial"/>
                <a:sym typeface="Arial"/>
              </a:rPr>
              <a:t>Código limpio + </a:t>
            </a:r>
          </a:p>
          <a:p>
            <a:pPr marR="33866" defTabSz="1219170">
              <a:lnSpc>
                <a:spcPct val="70000"/>
              </a:lnSpc>
              <a:buClr>
                <a:srgbClr val="53585F"/>
              </a:buClr>
              <a:buSzPts val="3800"/>
            </a:pPr>
            <a:r>
              <a:rPr lang="es-CO" sz="4000" b="1" kern="0" dirty="0" err="1">
                <a:solidFill>
                  <a:srgbClr val="0032A0"/>
                </a:solidFill>
                <a:latin typeface="Arial"/>
                <a:ea typeface="Arial"/>
                <a:cs typeface="Arial"/>
                <a:sym typeface="Arial"/>
              </a:rPr>
              <a:t>Clean</a:t>
            </a:r>
            <a:r>
              <a:rPr lang="es-CO" sz="4000" b="1" kern="0" dirty="0">
                <a:solidFill>
                  <a:srgbClr val="0032A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4000" b="1" kern="0" dirty="0" err="1">
                <a:solidFill>
                  <a:srgbClr val="0032A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lang="es-CO" sz="4000" b="1" kern="0" dirty="0">
              <a:solidFill>
                <a:srgbClr val="0032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25;p41">
            <a:extLst>
              <a:ext uri="{FF2B5EF4-FFF2-40B4-BE49-F238E27FC236}">
                <a16:creationId xmlns:a16="http://schemas.microsoft.com/office/drawing/2014/main" id="{4895AF31-84BC-496B-8475-2248044EEC90}"/>
              </a:ext>
            </a:extLst>
          </p:cNvPr>
          <p:cNvSpPr/>
          <p:nvPr/>
        </p:nvSpPr>
        <p:spPr>
          <a:xfrm>
            <a:off x="690832" y="565176"/>
            <a:ext cx="3498000" cy="1004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7C23D9C-BD64-42B1-8EE8-36182837CC21}"/>
              </a:ext>
            </a:extLst>
          </p:cNvPr>
          <p:cNvSpPr/>
          <p:nvPr/>
        </p:nvSpPr>
        <p:spPr>
          <a:xfrm>
            <a:off x="298474" y="2514881"/>
            <a:ext cx="62008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Nombres que se puedan buscar</a:t>
            </a: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s-CO" b="1" kern="0" dirty="0">
              <a:solidFill>
                <a:srgbClr val="00A2FF"/>
              </a:solidFill>
              <a:cs typeface="Arial"/>
              <a:sym typeface="Arial"/>
            </a:endParaRP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Nombres con sentido</a:t>
            </a: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s-CO" b="1" kern="0" dirty="0">
              <a:solidFill>
                <a:srgbClr val="00A2FF"/>
              </a:solidFill>
              <a:cs typeface="Arial"/>
              <a:sym typeface="Arial"/>
            </a:endParaRP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Código secuencial</a:t>
            </a: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s-CO" b="1" kern="0" dirty="0">
              <a:solidFill>
                <a:srgbClr val="00A2FF"/>
              </a:solidFill>
              <a:cs typeface="Arial"/>
              <a:sym typeface="Arial"/>
            </a:endParaRP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Comentarios/documentación de métodos, funciones</a:t>
            </a: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s-CO" b="1" kern="0" dirty="0">
              <a:solidFill>
                <a:srgbClr val="00A2FF"/>
              </a:solidFill>
              <a:cs typeface="Arial"/>
              <a:sym typeface="Arial"/>
            </a:endParaRPr>
          </a:p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s-CO" b="1" kern="0" dirty="0">
              <a:solidFill>
                <a:srgbClr val="00A2FF"/>
              </a:solidFill>
              <a:cs typeface="Arial"/>
              <a:sym typeface="Arial"/>
            </a:endParaRPr>
          </a:p>
        </p:txBody>
      </p:sp>
      <p:pic>
        <p:nvPicPr>
          <p:cNvPr id="8" name="Google Shape;453;p41">
            <a:extLst>
              <a:ext uri="{FF2B5EF4-FFF2-40B4-BE49-F238E27FC236}">
                <a16:creationId xmlns:a16="http://schemas.microsoft.com/office/drawing/2014/main" id="{A3D653CB-FA5F-4481-BC92-4ADD47F6E3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6268"/>
          <a:stretch/>
        </p:blipFill>
        <p:spPr>
          <a:xfrm>
            <a:off x="3881701" y="3253434"/>
            <a:ext cx="6856167" cy="368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47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3E829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"/>
          <p:cNvSpPr/>
          <p:nvPr/>
        </p:nvSpPr>
        <p:spPr>
          <a:xfrm rot="8100000">
            <a:off x="7780561" y="1273738"/>
            <a:ext cx="4384628" cy="4384628"/>
          </a:xfrm>
          <a:prstGeom prst="teardrop">
            <a:avLst>
              <a:gd name="adj" fmla="val 100000"/>
            </a:avLst>
          </a:prstGeom>
          <a:solidFill>
            <a:srgbClr val="0032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8493459" y="1428744"/>
            <a:ext cx="2958800" cy="4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8200"/>
            </a:pPr>
            <a:r>
              <a:rPr lang="es" sz="24266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266" b="1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22;p41">
            <a:extLst>
              <a:ext uri="{FF2B5EF4-FFF2-40B4-BE49-F238E27FC236}">
                <a16:creationId xmlns:a16="http://schemas.microsoft.com/office/drawing/2014/main" id="{C5514540-128B-42EC-8046-CDE1951470FF}"/>
              </a:ext>
            </a:extLst>
          </p:cNvPr>
          <p:cNvSpPr txBox="1"/>
          <p:nvPr/>
        </p:nvSpPr>
        <p:spPr>
          <a:xfrm>
            <a:off x="623049" y="21095"/>
            <a:ext cx="5763684" cy="2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R="33866" defTabSz="1219170">
              <a:lnSpc>
                <a:spcPct val="70000"/>
              </a:lnSpc>
              <a:buClr>
                <a:srgbClr val="53585F"/>
              </a:buClr>
              <a:buSzPts val="3800"/>
            </a:pPr>
            <a:r>
              <a:rPr lang="es-CO" sz="4000" b="1" kern="0" dirty="0">
                <a:solidFill>
                  <a:srgbClr val="0032A0"/>
                </a:solidFill>
                <a:latin typeface="Arial"/>
                <a:ea typeface="Arial"/>
                <a:cs typeface="Arial"/>
                <a:sym typeface="Arial"/>
              </a:rPr>
              <a:t>Seguridad y estrategia de despliegue</a:t>
            </a:r>
          </a:p>
        </p:txBody>
      </p:sp>
      <p:sp>
        <p:nvSpPr>
          <p:cNvPr id="12" name="Google Shape;425;p41">
            <a:extLst>
              <a:ext uri="{FF2B5EF4-FFF2-40B4-BE49-F238E27FC236}">
                <a16:creationId xmlns:a16="http://schemas.microsoft.com/office/drawing/2014/main" id="{4895AF31-84BC-496B-8475-2248044EEC90}"/>
              </a:ext>
            </a:extLst>
          </p:cNvPr>
          <p:cNvSpPr/>
          <p:nvPr/>
        </p:nvSpPr>
        <p:spPr>
          <a:xfrm>
            <a:off x="690832" y="565176"/>
            <a:ext cx="3498000" cy="1004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Using Docker with Fedora 19 - Fedora Magazine">
            <a:extLst>
              <a:ext uri="{FF2B5EF4-FFF2-40B4-BE49-F238E27FC236}">
                <a16:creationId xmlns:a16="http://schemas.microsoft.com/office/drawing/2014/main" id="{41AE779D-1FE6-4EC2-81F1-817C183D9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5225"/>
            <a:ext cx="38100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B206DFA-08B6-4F0B-8BE1-8C8E14879831}"/>
              </a:ext>
            </a:extLst>
          </p:cNvPr>
          <p:cNvSpPr/>
          <p:nvPr/>
        </p:nvSpPr>
        <p:spPr>
          <a:xfrm>
            <a:off x="298473" y="2194243"/>
            <a:ext cx="7069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9170"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Se decide utilizar un contenedor en Docker, de manera que se encapsule todo el entorno de trabajo y funcione correctamente tanto desde el servidor local como en producción.</a:t>
            </a:r>
          </a:p>
        </p:txBody>
      </p:sp>
    </p:spTree>
    <p:extLst>
      <p:ext uri="{BB962C8B-B14F-4D97-AF65-F5344CB8AC3E}">
        <p14:creationId xmlns:p14="http://schemas.microsoft.com/office/powerpoint/2010/main" val="391182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/>
          <p:nvPr/>
        </p:nvSpPr>
        <p:spPr>
          <a:xfrm>
            <a:off x="111345" y="-13035"/>
            <a:ext cx="9630175" cy="641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CO" sz="2400" b="1" dirty="0">
                <a:solidFill>
                  <a:srgbClr val="0033A0"/>
                </a:solidFill>
              </a:rPr>
              <a:t>Diagrama de flujo (UML) del proceso general</a:t>
            </a:r>
            <a:endParaRPr lang="es-CO" sz="2400" b="1" i="1" dirty="0">
              <a:solidFill>
                <a:srgbClr val="0033A0"/>
              </a:solidFill>
            </a:endParaRPr>
          </a:p>
        </p:txBody>
      </p:sp>
      <p:pic>
        <p:nvPicPr>
          <p:cNvPr id="69" name="Google Shape;369;p38">
            <a:extLst>
              <a:ext uri="{FF2B5EF4-FFF2-40B4-BE49-F238E27FC236}">
                <a16:creationId xmlns:a16="http://schemas.microsoft.com/office/drawing/2014/main" id="{E36FA0FD-3102-4BFF-A252-F94A0438B4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721" y="1495435"/>
            <a:ext cx="803600" cy="8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0CD6EBE-C02B-4156-A78A-5EDD34454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53" y="491759"/>
            <a:ext cx="7421840" cy="6366241"/>
          </a:xfrm>
          <a:prstGeom prst="rect">
            <a:avLst/>
          </a:prstGeom>
        </p:spPr>
      </p:pic>
      <p:sp>
        <p:nvSpPr>
          <p:cNvPr id="64" name="Rectángulo 63">
            <a:extLst>
              <a:ext uri="{FF2B5EF4-FFF2-40B4-BE49-F238E27FC236}">
                <a16:creationId xmlns:a16="http://schemas.microsoft.com/office/drawing/2014/main" id="{B502566B-79DD-4D51-AA0F-C6CFD509D47A}"/>
              </a:ext>
            </a:extLst>
          </p:cNvPr>
          <p:cNvSpPr/>
          <p:nvPr/>
        </p:nvSpPr>
        <p:spPr>
          <a:xfrm>
            <a:off x="482797" y="2299035"/>
            <a:ext cx="96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Usuario</a:t>
            </a:r>
          </a:p>
        </p:txBody>
      </p:sp>
      <p:pic>
        <p:nvPicPr>
          <p:cNvPr id="65" name="Google Shape;369;p38">
            <a:extLst>
              <a:ext uri="{FF2B5EF4-FFF2-40B4-BE49-F238E27FC236}">
                <a16:creationId xmlns:a16="http://schemas.microsoft.com/office/drawing/2014/main" id="{3060A001-B49B-4FF5-969F-4B2FC61DBE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721" y="5685068"/>
            <a:ext cx="803600" cy="8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06EF4868-B203-4019-97AC-0655EF410301}"/>
              </a:ext>
            </a:extLst>
          </p:cNvPr>
          <p:cNvSpPr/>
          <p:nvPr/>
        </p:nvSpPr>
        <p:spPr>
          <a:xfrm>
            <a:off x="430368" y="6470395"/>
            <a:ext cx="96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Usuario</a:t>
            </a:r>
          </a:p>
        </p:txBody>
      </p:sp>
      <p:pic>
        <p:nvPicPr>
          <p:cNvPr id="7170" name="Picture 2" descr="Proceso - Iconos gratis de flechas">
            <a:extLst>
              <a:ext uri="{FF2B5EF4-FFF2-40B4-BE49-F238E27FC236}">
                <a16:creationId xmlns:a16="http://schemas.microsoft.com/office/drawing/2014/main" id="{917EAB25-D577-474E-86BC-434F4736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92" y="3585409"/>
            <a:ext cx="803601" cy="80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ángulo 70">
            <a:extLst>
              <a:ext uri="{FF2B5EF4-FFF2-40B4-BE49-F238E27FC236}">
                <a16:creationId xmlns:a16="http://schemas.microsoft.com/office/drawing/2014/main" id="{7EFA3BA6-6CF3-47C8-AED1-22AE0B799285}"/>
              </a:ext>
            </a:extLst>
          </p:cNvPr>
          <p:cNvSpPr/>
          <p:nvPr/>
        </p:nvSpPr>
        <p:spPr>
          <a:xfrm>
            <a:off x="295728" y="4339237"/>
            <a:ext cx="1230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s-CO" b="1" kern="0" dirty="0">
                <a:solidFill>
                  <a:srgbClr val="00A2FF"/>
                </a:solidFill>
                <a:cs typeface="Arial"/>
                <a:sym typeface="Arial"/>
              </a:rPr>
              <a:t>Aplicativo</a:t>
            </a:r>
          </a:p>
        </p:txBody>
      </p:sp>
      <p:pic>
        <p:nvPicPr>
          <p:cNvPr id="72" name="Google Shape;559;p48">
            <a:extLst>
              <a:ext uri="{FF2B5EF4-FFF2-40B4-BE49-F238E27FC236}">
                <a16:creationId xmlns:a16="http://schemas.microsoft.com/office/drawing/2014/main" id="{BEFE7394-252E-4746-A725-210EBD8253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7812185" y="3059671"/>
            <a:ext cx="6857993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81E0912-58AF-49B6-9736-F79F7BC2A331}"/>
              </a:ext>
            </a:extLst>
          </p:cNvPr>
          <p:cNvSpPr/>
          <p:nvPr/>
        </p:nvSpPr>
        <p:spPr>
          <a:xfrm>
            <a:off x="9164293" y="2223335"/>
            <a:ext cx="3476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7"/>
              </a:rPr>
              <a:t>https://github.com/jnaran24/Prueba-Tecnica</a:t>
            </a:r>
            <a:endParaRPr lang="es-CO" sz="1200" dirty="0"/>
          </a:p>
          <a:p>
            <a:endParaRPr lang="es-CO" sz="1200" dirty="0"/>
          </a:p>
        </p:txBody>
      </p:sp>
      <p:sp>
        <p:nvSpPr>
          <p:cNvPr id="73" name="Google Shape;422;p41">
            <a:extLst>
              <a:ext uri="{FF2B5EF4-FFF2-40B4-BE49-F238E27FC236}">
                <a16:creationId xmlns:a16="http://schemas.microsoft.com/office/drawing/2014/main" id="{DA4E7482-F170-4C88-9F4B-B0C3B5E80965}"/>
              </a:ext>
            </a:extLst>
          </p:cNvPr>
          <p:cNvSpPr txBox="1"/>
          <p:nvPr/>
        </p:nvSpPr>
        <p:spPr>
          <a:xfrm>
            <a:off x="9164293" y="1492607"/>
            <a:ext cx="1917010" cy="874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R="33866" defTabSz="1219170">
              <a:lnSpc>
                <a:spcPct val="70000"/>
              </a:lnSpc>
              <a:buClr>
                <a:srgbClr val="53585F"/>
              </a:buClr>
              <a:buSzPts val="3800"/>
            </a:pPr>
            <a:r>
              <a:rPr lang="es-CO" sz="4000" b="1" kern="0" dirty="0">
                <a:solidFill>
                  <a:srgbClr val="0032A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</a:p>
        </p:txBody>
      </p:sp>
      <p:sp>
        <p:nvSpPr>
          <p:cNvPr id="74" name="Google Shape;425;p41">
            <a:extLst>
              <a:ext uri="{FF2B5EF4-FFF2-40B4-BE49-F238E27FC236}">
                <a16:creationId xmlns:a16="http://schemas.microsoft.com/office/drawing/2014/main" id="{E156BEFB-F902-435A-BE88-2E457A596476}"/>
              </a:ext>
            </a:extLst>
          </p:cNvPr>
          <p:cNvSpPr/>
          <p:nvPr/>
        </p:nvSpPr>
        <p:spPr>
          <a:xfrm>
            <a:off x="9198185" y="1492607"/>
            <a:ext cx="1849227" cy="97119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04485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xuxo xmlns="832383a0-58a8-4881-b200-5311e1bc9ea8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3CDC46F6CB584448BBEED4DAC71E161" ma:contentTypeVersion="15" ma:contentTypeDescription="Crear nuevo documento." ma:contentTypeScope="" ma:versionID="02ec1a28a84abe2c0d3964fec5dce441">
  <xsd:schema xmlns:xsd="http://www.w3.org/2001/XMLSchema" xmlns:xs="http://www.w3.org/2001/XMLSchema" xmlns:p="http://schemas.microsoft.com/office/2006/metadata/properties" xmlns:ns1="http://schemas.microsoft.com/sharepoint/v3" xmlns:ns2="832383a0-58a8-4881-b200-5311e1bc9ea8" xmlns:ns3="d0d1e836-1ab7-4e72-ac16-25baaad4b953" targetNamespace="http://schemas.microsoft.com/office/2006/metadata/properties" ma:root="true" ma:fieldsID="7d0e1bef6d4d833ee4a91447adca6c90" ns1:_="" ns2:_="" ns3:_="">
    <xsd:import namespace="http://schemas.microsoft.com/sharepoint/v3"/>
    <xsd:import namespace="832383a0-58a8-4881-b200-5311e1bc9ea8"/>
    <xsd:import namespace="d0d1e836-1ab7-4e72-ac16-25baaad4b9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xux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Propiedades de la Directiva de cumplimiento unificado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Acción de IU de la Directiva de cumplimiento unificad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383a0-58a8-4881-b200-5311e1bc9e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xuxo" ma:index="22" nillable="true" ma:displayName="h" ma:internalName="xuxo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1e836-1ab7-4e72-ac16-25baaad4b95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0755F8-7324-4175-BE6A-A2AF5AE97322}">
  <ds:schemaRefs>
    <ds:schemaRef ds:uri="d0d1e836-1ab7-4e72-ac16-25baaad4b953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sharepoint/v3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832383a0-58a8-4881-b200-5311e1bc9ea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6AA5B8-3480-47D9-A37A-662B62A500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32383a0-58a8-4881-b200-5311e1bc9ea8"/>
    <ds:schemaRef ds:uri="d0d1e836-1ab7-4e72-ac16-25baaad4b9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67D9E0-3032-4779-BD82-4551A79B86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193</Words>
  <Application>Microsoft Office PowerPoint</Application>
  <PresentationFormat>Panorámica</PresentationFormat>
  <Paragraphs>36</Paragraphs>
  <Slides>7</Slides>
  <Notes>7</Notes>
  <HiddenSlides>6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Gloria Carolina Coral Jurado</dc:creator>
  <cp:lastModifiedBy>Juan Camilo Naranjo Marin</cp:lastModifiedBy>
  <cp:revision>19</cp:revision>
  <dcterms:created xsi:type="dcterms:W3CDTF">2020-11-03T22:03:37Z</dcterms:created>
  <dcterms:modified xsi:type="dcterms:W3CDTF">2021-02-26T06:16:23Z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a65b8e4-1f0c-4670-af8c-025bb86d926d_Enabled">
    <vt:lpwstr>true</vt:lpwstr>
  </property>
  <property fmtid="{D5CDD505-2E9C-101B-9397-08002B2CF9AE}" pid="3" name="MSIP_Label_7a65b8e4-1f0c-4670-af8c-025bb86d926d_SetDate">
    <vt:lpwstr>2020-11-03T22:03:37Z</vt:lpwstr>
  </property>
  <property fmtid="{D5CDD505-2E9C-101B-9397-08002B2CF9AE}" pid="4" name="MSIP_Label_7a65b8e4-1f0c-4670-af8c-025bb86d926d_Method">
    <vt:lpwstr>Standard</vt:lpwstr>
  </property>
  <property fmtid="{D5CDD505-2E9C-101B-9397-08002B2CF9AE}" pid="5" name="MSIP_Label_7a65b8e4-1f0c-4670-af8c-025bb86d926d_Name">
    <vt:lpwstr>Confidencial</vt:lpwstr>
  </property>
  <property fmtid="{D5CDD505-2E9C-101B-9397-08002B2CF9AE}" pid="6" name="MSIP_Label_7a65b8e4-1f0c-4670-af8c-025bb86d926d_SiteId">
    <vt:lpwstr>f47dcce4-02e7-4d88-a659-a2d0bbe170e7</vt:lpwstr>
  </property>
  <property fmtid="{D5CDD505-2E9C-101B-9397-08002B2CF9AE}" pid="7" name="MSIP_Label_7a65b8e4-1f0c-4670-af8c-025bb86d926d_ActionId">
    <vt:lpwstr>0d31cf89-e4a4-487e-b2e6-7d6ffeca7e8d</vt:lpwstr>
  </property>
  <property fmtid="{D5CDD505-2E9C-101B-9397-08002B2CF9AE}" pid="8" name="MSIP_Label_7a65b8e4-1f0c-4670-af8c-025bb86d926d_ContentBits">
    <vt:lpwstr>0</vt:lpwstr>
  </property>
  <property fmtid="{D5CDD505-2E9C-101B-9397-08002B2CF9AE}" pid="9" name="ContentTypeId">
    <vt:lpwstr>0x01010013CDC46F6CB584448BBEED4DAC71E161</vt:lpwstr>
  </property>
</Properties>
</file>